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585" r:id="rId2"/>
    <p:sldId id="1154" r:id="rId3"/>
    <p:sldId id="2775" r:id="rId4"/>
    <p:sldId id="980" r:id="rId5"/>
    <p:sldId id="981" r:id="rId6"/>
    <p:sldId id="714" r:id="rId7"/>
    <p:sldId id="2773" r:id="rId8"/>
    <p:sldId id="988" r:id="rId9"/>
  </p:sldIdLst>
  <p:sldSz cx="9906000" cy="6858000" type="A4"/>
  <p:notesSz cx="6797675" cy="987425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Tinkley" initials="LT" lastIdx="3" clrIdx="0">
    <p:extLst>
      <p:ext uri="{19B8F6BF-5375-455C-9EA6-DF929625EA0E}">
        <p15:presenceInfo xmlns:p15="http://schemas.microsoft.com/office/powerpoint/2012/main" userId="S::lisa.tinkley@transpower.co.nz::846b2655-e7d4-46d2-a2b7-b8699bd2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6600FF"/>
    <a:srgbClr val="33CCCC"/>
    <a:srgbClr val="99CCFF"/>
    <a:srgbClr val="FCFC6E"/>
    <a:srgbClr val="FCFE9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645" autoAdjust="0"/>
    <p:restoredTop sz="60282" autoAdjust="0"/>
  </p:normalViewPr>
  <p:slideViewPr>
    <p:cSldViewPr>
      <p:cViewPr varScale="1">
        <p:scale>
          <a:sx n="65" d="100"/>
          <a:sy n="65" d="100"/>
        </p:scale>
        <p:origin x="2466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24" d="100"/>
          <a:sy n="124" d="100"/>
        </p:scale>
        <p:origin x="114" y="-296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2F6D3E4-5011-481B-B7A9-FD2D3F3A39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45" y="11837"/>
            <a:ext cx="2947720" cy="46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7C4BF8A-4CBB-4486-9013-34E19BAF49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01" y="11837"/>
            <a:ext cx="2947719" cy="46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3282986-02F1-48E1-8D6A-EC9DD90CCCF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10606" y="9214840"/>
            <a:ext cx="1192683" cy="22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GB" altLang="en-US"/>
              <a:t>Page </a:t>
            </a:r>
            <a:fld id="{357C5B10-D307-4B2B-9C71-5FA08ABC457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8E1CE4C-45E6-49B7-8FC0-D84735AAD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55" y="9251531"/>
            <a:ext cx="4204347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GB" sz="1000" i="1" dirty="0">
                <a:solidFill>
                  <a:schemeClr val="tx1"/>
                </a:solidFill>
              </a:rPr>
              <a:t>David Parmenter Nov 2021  Copyright </a:t>
            </a:r>
            <a:r>
              <a:rPr lang="en-US" sz="1000" i="1" dirty="0">
                <a:solidFill>
                  <a:schemeClr val="tx1"/>
                </a:solidFill>
                <a:cs typeface="Times New Roman" pitchFamily="18" charset="0"/>
              </a:rPr>
              <a:t>©</a:t>
            </a:r>
            <a:r>
              <a:rPr lang="en-GB" sz="1000" i="1" dirty="0">
                <a:solidFill>
                  <a:schemeClr val="tx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D0FC367-AA0F-495F-9D68-6D07CCEDE0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45" y="11837"/>
            <a:ext cx="2947720" cy="46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762000">
              <a:defRPr sz="1000" b="0" i="1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250071B-6593-4298-A74A-2ED3E04F3E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501" y="11837"/>
            <a:ext cx="2947719" cy="46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b="0" i="1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5804581-463D-459F-B5FD-C7CE559299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45" y="9399137"/>
            <a:ext cx="2947720" cy="46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762000">
              <a:defRPr sz="1000" b="0" i="1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0D39C39-1389-4009-961B-A6389E356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01" y="9399137"/>
            <a:ext cx="2947719" cy="46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b="0" i="1">
                <a:solidFill>
                  <a:schemeClr val="tx1"/>
                </a:solidFill>
              </a:defRPr>
            </a:lvl1pPr>
          </a:lstStyle>
          <a:p>
            <a:fld id="{38F22308-B88A-4522-B600-0C7F8173FEF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BB6FC5BF-93B7-4F62-A464-6A66987539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860425"/>
            <a:ext cx="4997450" cy="3460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985FF21-BFC8-4146-88DA-F0D074E873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72" y="4693651"/>
            <a:ext cx="4983932" cy="415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notes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08B4C40B-A577-454A-A2D4-2E873522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905" y="9466421"/>
            <a:ext cx="394339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>
            <a:lvl1pPr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C1EEEDA-F19B-4BA4-A9A7-FE9C00920CDD}" type="slidenum">
              <a:rPr lang="en-GB" altLang="en-US" sz="1400" b="0">
                <a:solidFill>
                  <a:schemeClr val="tx1"/>
                </a:solidFill>
              </a:rPr>
              <a:pPr algn="r"/>
              <a:t>‹#›</a:t>
            </a:fld>
            <a:endParaRPr lang="en-GB" altLang="en-US" sz="14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22308-B88A-4522-B600-0C7F8173FEFF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77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How can all measures be Key Performance Indicators?</a:t>
            </a:r>
          </a:p>
          <a:p>
            <a:endParaRPr lang="en-NZ" dirty="0"/>
          </a:p>
          <a:p>
            <a:r>
              <a:rPr lang="en-NZ" dirty="0"/>
              <a:t>How can a monthly measure be KEY.  For the horse has well and truly bolted.</a:t>
            </a:r>
          </a:p>
          <a:p>
            <a:endParaRPr lang="en-NZ" dirty="0"/>
          </a:p>
          <a:p>
            <a:r>
              <a:rPr lang="en-NZ" dirty="0"/>
              <a:t>Over reliance on financial measures yet they are the monetary value of an action that took place.  It is the action that needs to be monitored more.</a:t>
            </a:r>
          </a:p>
          <a:p>
            <a:endParaRPr lang="en-NZ" dirty="0"/>
          </a:p>
          <a:p>
            <a:r>
              <a:rPr lang="en-NZ" dirty="0"/>
              <a:t>We drive our organisations by looking back in the past too much.</a:t>
            </a:r>
          </a:p>
          <a:p>
            <a:endParaRPr lang="en-NZ" dirty="0"/>
          </a:p>
          <a:p>
            <a:r>
              <a:rPr lang="en-NZ" dirty="0"/>
              <a:t>We have often ignored the impact of dysfunctional measures.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22308-B88A-4522-B600-0C7F8173FEFF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83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moon and performance measures have a lot in common.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22308-B88A-4522-B600-0C7F8173FEFF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32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22308-B88A-4522-B600-0C7F8173FEFF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300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Nature on the other hand has achieved this alignment.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22308-B88A-4522-B600-0C7F8173FEFF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076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>
            <a:extLst>
              <a:ext uri="{FF2B5EF4-FFF2-40B4-BE49-F238E27FC236}">
                <a16:creationId xmlns:a16="http://schemas.microsoft.com/office/drawing/2014/main" id="{525D5F24-AF1A-4758-9A83-F3E3EE958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F1ECCDD4-1F72-4F32-A8F3-87F81070BB62}" type="slidenum">
              <a:rPr lang="en-GB" altLang="en-US" sz="1000" b="0">
                <a:solidFill>
                  <a:schemeClr val="tx1"/>
                </a:solidFill>
              </a:rPr>
              <a:pPr/>
              <a:t>6</a:t>
            </a:fld>
            <a:endParaRPr lang="en-GB" altLang="en-US" sz="1000" b="0">
              <a:solidFill>
                <a:schemeClr val="tx1"/>
              </a:solidFill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2260A4A0-F40E-4548-B60D-49340CE88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860425"/>
            <a:ext cx="4995863" cy="3460750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85CEB6C8-6BD4-412F-B588-36B50300A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871" y="4433069"/>
            <a:ext cx="4983932" cy="41559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This is an airline story.  It is relevant to ________as it was for the European Space Agency, an Australian bank, A Singaporean Govt department, a forestry company in Nelson.</a:t>
            </a:r>
          </a:p>
          <a:p>
            <a:endParaRPr lang="en-US" altLang="en-US" dirty="0"/>
          </a:p>
          <a:p>
            <a:r>
              <a:rPr lang="en-US" altLang="en-US" dirty="0"/>
              <a:t>STORY (buy the toolkit)</a:t>
            </a:r>
          </a:p>
          <a:p>
            <a:endParaRPr lang="en-US" altLang="en-US" dirty="0"/>
          </a:p>
          <a:p>
            <a:r>
              <a:rPr lang="en-US" altLang="en-US" dirty="0"/>
              <a:t>Whenever you are getting confused refer back to this story.  It was the key to my understanding of what are KPIs.</a:t>
            </a:r>
          </a:p>
          <a:p>
            <a:endParaRPr lang="en-US" altLang="en-US" dirty="0"/>
          </a:p>
          <a:p>
            <a:r>
              <a:rPr lang="en-US" altLang="en-US" dirty="0"/>
              <a:t>Managers and staff took action.</a:t>
            </a:r>
          </a:p>
          <a:p>
            <a:endParaRPr lang="en-US" altLang="en-US" dirty="0"/>
          </a:p>
          <a:p>
            <a:r>
              <a:rPr lang="en-US" altLang="en-US" dirty="0"/>
              <a:t>Fuel suppliers and catering were now informed about late plane priorities</a:t>
            </a:r>
          </a:p>
          <a:p>
            <a:endParaRPr lang="en-US" altLang="en-US" dirty="0"/>
          </a:p>
          <a:p>
            <a:r>
              <a:rPr lang="en-US" altLang="en-US" dirty="0"/>
              <a:t>Late passengers were not allowed to board  e.g. like Ryan air.</a:t>
            </a:r>
          </a:p>
          <a:p>
            <a:endParaRPr lang="en-US" altLang="en-US" dirty="0"/>
          </a:p>
          <a:p>
            <a:r>
              <a:rPr lang="en-US" altLang="en-US" dirty="0"/>
              <a:t>The elderly and young were ushered on to the plane rather than getting lost in duty free shopping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If we accept not all measures can be called KPIs, what are the other types of measures called?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CCC25-78B5-4EAE-B720-38C7A2B8116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10" charset="-128"/>
                <a:cs typeface="+mn-cs"/>
              </a:rPr>
              <a:pPr marL="0" marR="0" lvl="0" indent="0" algn="r" defTabSz="9048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83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 want you to remember this picture.</a:t>
            </a:r>
          </a:p>
          <a:p>
            <a:endParaRPr lang="en-NZ" dirty="0"/>
          </a:p>
          <a:p>
            <a:r>
              <a:rPr lang="en-NZ" dirty="0"/>
              <a:t>Because measures are broken down into two groups of two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22308-B88A-4522-B600-0C7F8173FEFF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09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6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9875" indent="-269875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5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26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>
            <a:lvl1pPr marL="269875" indent="-269875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7"/>
            <a:ext cx="4011930" cy="4023359"/>
          </a:xfrm>
        </p:spPr>
        <p:txBody>
          <a:bodyPr/>
          <a:lstStyle>
            <a:lvl1pPr marL="269875" indent="-269875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>
            <a:lvl1pPr marL="269875" indent="-269875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8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7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77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C5DDEE9-9AA4-4D95-B3F3-30E0B5C6C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672" y="990600"/>
            <a:ext cx="84201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chemeClr val="accent2"/>
                </a:solidFill>
              </a:rPr>
              <a:t>Transform your KPIs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D0F23A9-1AAC-4BEB-B0DE-95D9B0955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6536" y="2060848"/>
            <a:ext cx="8172451" cy="2160240"/>
          </a:xfrm>
          <a:noFill/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GB" altLang="en-US" sz="2800" dirty="0"/>
              <a:t>Presented by ____________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2800" dirty="0"/>
              <a:t>Based on the work of David Parmenter</a:t>
            </a:r>
          </a:p>
          <a:p>
            <a:pPr algn="ctr">
              <a:buNone/>
            </a:pPr>
            <a:r>
              <a:rPr lang="en-GB" altLang="en-US" sz="2800" dirty="0"/>
              <a:t>Website:  www.davidparmenter.com </a:t>
            </a:r>
          </a:p>
        </p:txBody>
      </p:sp>
      <p:pic>
        <p:nvPicPr>
          <p:cNvPr id="3" name="Picture 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98E34BBE-8A0F-46B8-937A-E2FBEFA34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3" y="3606174"/>
            <a:ext cx="1725588" cy="26025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F51730-C157-4F21-9AED-BB8B0C424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4"/>
          <a:stretch/>
        </p:blipFill>
        <p:spPr>
          <a:xfrm>
            <a:off x="20" y="10"/>
            <a:ext cx="9905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572B-10C9-4A8F-81FA-3BBFB81F29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4488" y="260648"/>
            <a:ext cx="8172450" cy="4022725"/>
          </a:xfrm>
        </p:spPr>
        <p:txBody>
          <a:bodyPr>
            <a:normAutofit/>
          </a:bodyPr>
          <a:lstStyle/>
          <a:p>
            <a:pPr marL="271463" indent="-271463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Measuring too much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GB" sz="2400" dirty="0" err="1">
                <a:solidFill>
                  <a:schemeClr val="tx1"/>
                </a:solidFill>
              </a:rPr>
              <a:t>reat</a:t>
            </a:r>
            <a:r>
              <a:rPr lang="en-GB" sz="2400" dirty="0">
                <a:solidFill>
                  <a:schemeClr val="tx1"/>
                </a:solidFill>
              </a:rPr>
              <a:t> all measures as KPIs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A tendency to rely on financial measures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Relying on past measures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Driving dysfunctional behaviour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747C6-B1E8-4264-B1EF-8A0631A1ADCF}"/>
              </a:ext>
            </a:extLst>
          </p:cNvPr>
          <p:cNvSpPr txBox="1"/>
          <p:nvPr/>
        </p:nvSpPr>
        <p:spPr>
          <a:xfrm>
            <a:off x="5817096" y="0"/>
            <a:ext cx="43204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dirty="0"/>
              <a:t>Around the world performance measurement has broken down </a:t>
            </a:r>
          </a:p>
        </p:txBody>
      </p:sp>
    </p:spTree>
    <p:extLst>
      <p:ext uri="{BB962C8B-B14F-4D97-AF65-F5344CB8AC3E}">
        <p14:creationId xmlns:p14="http://schemas.microsoft.com/office/powerpoint/2010/main" val="379636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6105128" y="287338"/>
            <a:ext cx="3240360" cy="3541529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measures have a dark side</a:t>
            </a:r>
          </a:p>
        </p:txBody>
      </p:sp>
      <p:pic>
        <p:nvPicPr>
          <p:cNvPr id="9221" name="Picture 2" descr="Ambulance, Tory Brita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r="7831" b="-4"/>
          <a:stretch/>
        </p:blipFill>
        <p:spPr bwMode="auto">
          <a:xfrm>
            <a:off x="1932863" y="481266"/>
            <a:ext cx="2034684" cy="169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www.cateringinsight.com/pictures/gallery/restaurants/KF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r="16213" b="-2"/>
          <a:stretch/>
        </p:blipFill>
        <p:spPr bwMode="auto">
          <a:xfrm>
            <a:off x="393763" y="2335586"/>
            <a:ext cx="3573784" cy="35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enny\Downloads\440860main_image_1633_946-7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r="43654" b="-2"/>
          <a:stretch/>
        </p:blipFill>
        <p:spPr bwMode="auto">
          <a:xfrm>
            <a:off x="4098251" y="481265"/>
            <a:ext cx="1775068" cy="263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train on a steel track&#10;&#10;Description automatically generated"/>
          <p:cNvPicPr>
            <a:picLocks noChangeAspect="1"/>
          </p:cNvPicPr>
          <p:nvPr/>
        </p:nvPicPr>
        <p:blipFill rotWithShape="1">
          <a:blip r:embed="rId6"/>
          <a:srcRect l="28976" r="19397" b="1"/>
          <a:stretch/>
        </p:blipFill>
        <p:spPr>
          <a:xfrm>
            <a:off x="4106742" y="3273778"/>
            <a:ext cx="1774295" cy="2603337"/>
          </a:xfrm>
          <a:prstGeom prst="rect">
            <a:avLst/>
          </a:prstGeom>
        </p:spPr>
      </p:pic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7561577" y="448804"/>
            <a:ext cx="1289828" cy="5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NZ" altLang="en-US" sz="29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50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9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7" name="Picture 1" descr="C:\Users\User\AppData\Local\Microsoft\Windows\Temporary Internet Files\Content.Outlook\UJF96RGG\KPI Burning Platforms 8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0" b="11421"/>
          <a:stretch/>
        </p:blipFill>
        <p:spPr bwMode="auto">
          <a:xfrm>
            <a:off x="981222" y="328549"/>
            <a:ext cx="8393857" cy="41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24" y="4953000"/>
            <a:ext cx="990352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5120640"/>
            <a:ext cx="8693434" cy="115856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2700" b="1" dirty="0">
                <a:solidFill>
                  <a:srgbClr val="FFFFFF"/>
                </a:solidFill>
              </a:rPr>
              <a:t>Organisations who work with KPIs still have a lack of alignment.  They MEASURE, they REPORT and ACTIONS take place in the wrong direction.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4" y="4906176"/>
            <a:ext cx="9903523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226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9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772" name="B70884CE-E4CD-48A0-9452-2D07293F582A" descr="article-0-01B8EF8900000578-909_468x3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4" b="2"/>
          <a:stretch/>
        </p:blipFill>
        <p:spPr bwMode="auto">
          <a:xfrm>
            <a:off x="20" y="10"/>
            <a:ext cx="990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01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90FB1F55-C675-40EC-9F6F-7419FBBDC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80051" y="634946"/>
            <a:ext cx="5204114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/>
              <a:t>Stories</a:t>
            </a: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C97292BD-5E44-45DF-8280-85AF5611E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" b="3"/>
          <a:stretch/>
        </p:blipFill>
        <p:spPr bwMode="auto">
          <a:xfrm>
            <a:off x="515124" y="581098"/>
            <a:ext cx="3266491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09763" y="2086188"/>
            <a:ext cx="47548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6">
            <a:extLst>
              <a:ext uri="{FF2B5EF4-FFF2-40B4-BE49-F238E27FC236}">
                <a16:creationId xmlns:a16="http://schemas.microsoft.com/office/drawing/2014/main" id="{7A1ED910-2DF7-45D2-8C58-88F6A7572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" b="3"/>
          <a:stretch/>
        </p:blipFill>
        <p:spPr bwMode="auto">
          <a:xfrm>
            <a:off x="515124" y="3218101"/>
            <a:ext cx="3266490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AA6F00F0-F3A4-4B1F-8B3A-FC991DC3E1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96806" y="2374676"/>
            <a:ext cx="5204114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/>
              <a:t>Airline</a:t>
            </a:r>
          </a:p>
          <a:p>
            <a:pPr marL="0" indent="0">
              <a:buNone/>
            </a:pPr>
            <a:r>
              <a:rPr lang="en-GB" altLang="en-US" dirty="0"/>
              <a:t>Freight forwarding company</a:t>
            </a:r>
          </a:p>
          <a:p>
            <a:pPr marL="0" indent="0">
              <a:buNone/>
            </a:pPr>
            <a:r>
              <a:rPr lang="en-GB" altLang="en-US" dirty="0"/>
              <a:t>What made these measures work?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/>
              <a:t>who?  what? why? when? where? how?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334316"/>
            <a:ext cx="9905988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3524341" y="428101"/>
            <a:ext cx="2516499" cy="1753652"/>
            <a:chOff x="3162539" y="285728"/>
            <a:chExt cx="2819787" cy="2095515"/>
          </a:xfrm>
          <a:solidFill>
            <a:srgbClr val="E60000"/>
          </a:solidFill>
        </p:grpSpPr>
        <p:sp>
          <p:nvSpPr>
            <p:cNvPr id="11" name="Hexagon 10"/>
            <p:cNvSpPr/>
            <p:nvPr/>
          </p:nvSpPr>
          <p:spPr>
            <a:xfrm>
              <a:off x="3162539" y="285728"/>
              <a:ext cx="2819787" cy="2095515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074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758" b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3230397" y="684470"/>
              <a:ext cx="2644738" cy="12534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defTabSz="90742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72" dirty="0">
                  <a:solidFill>
                    <a:prstClr val="white"/>
                  </a:solidFill>
                  <a:latin typeface="Calibri"/>
                </a:rPr>
                <a:t>What are key performance indicators?</a:t>
              </a:r>
            </a:p>
          </p:txBody>
        </p:sp>
      </p:grpSp>
      <p:sp>
        <p:nvSpPr>
          <p:cNvPr id="13" name="Hexagon 12"/>
          <p:cNvSpPr/>
          <p:nvPr/>
        </p:nvSpPr>
        <p:spPr>
          <a:xfrm>
            <a:off x="3515400" y="2292213"/>
            <a:ext cx="2516499" cy="1753652"/>
          </a:xfrm>
          <a:prstGeom prst="hexagon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074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sz="1758" b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21764" y="2643328"/>
            <a:ext cx="2040403" cy="83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defTabSz="451145" eaLnBrk="1" hangingPunct="1"/>
            <a:r>
              <a:rPr lang="en-US" sz="2407" dirty="0">
                <a:solidFill>
                  <a:prstClr val="black"/>
                </a:solidFill>
                <a:latin typeface="Calibri"/>
              </a:rPr>
              <a:t>Transform your KPIs</a:t>
            </a:r>
          </a:p>
        </p:txBody>
      </p:sp>
      <p:sp>
        <p:nvSpPr>
          <p:cNvPr id="18" name="Hexagon 17"/>
          <p:cNvSpPr/>
          <p:nvPr/>
        </p:nvSpPr>
        <p:spPr bwMode="auto">
          <a:xfrm>
            <a:off x="5677969" y="1360541"/>
            <a:ext cx="2505317" cy="175365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074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sz="1758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Hexagon 20"/>
          <p:cNvSpPr/>
          <p:nvPr/>
        </p:nvSpPr>
        <p:spPr bwMode="auto">
          <a:xfrm>
            <a:off x="5682454" y="3188850"/>
            <a:ext cx="2513778" cy="1753652"/>
          </a:xfrm>
          <a:prstGeom prst="hexagon">
            <a:avLst/>
          </a:prstGeom>
          <a:solidFill>
            <a:srgbClr val="99CCFF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074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sz="1758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Hexagon 23"/>
          <p:cNvSpPr/>
          <p:nvPr/>
        </p:nvSpPr>
        <p:spPr bwMode="auto">
          <a:xfrm>
            <a:off x="3511210" y="4110166"/>
            <a:ext cx="2513778" cy="1752377"/>
          </a:xfrm>
          <a:prstGeom prst="hexagon">
            <a:avLst/>
          </a:prstGeom>
          <a:solidFill>
            <a:srgbClr val="00A3E0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074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sz="1758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Hexagon 26"/>
          <p:cNvSpPr/>
          <p:nvPr/>
        </p:nvSpPr>
        <p:spPr bwMode="auto">
          <a:xfrm>
            <a:off x="1351701" y="3260875"/>
            <a:ext cx="2517917" cy="1753652"/>
          </a:xfrm>
          <a:prstGeom prst="hexagon">
            <a:avLst/>
          </a:prstGeom>
          <a:solidFill>
            <a:srgbClr val="33CCCC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074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sz="1758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Hexagon 29"/>
          <p:cNvSpPr/>
          <p:nvPr/>
        </p:nvSpPr>
        <p:spPr bwMode="auto">
          <a:xfrm>
            <a:off x="1359749" y="1387035"/>
            <a:ext cx="2513778" cy="1753652"/>
          </a:xfrm>
          <a:prstGeom prst="hexagon">
            <a:avLst/>
          </a:prstGeom>
          <a:solidFill>
            <a:srgbClr val="6699FF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074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sz="1758" b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1605044" y="1416723"/>
            <a:ext cx="1938233" cy="168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1145" eaLnBrk="1" hangingPunct="1">
              <a:defRPr/>
            </a:pPr>
            <a:r>
              <a:rPr lang="en-NZ" sz="2072" dirty="0">
                <a:solidFill>
                  <a:prstClr val="white"/>
                </a:solidFill>
                <a:latin typeface="Calibri"/>
                <a:ea typeface="ヒラギノ角ゴ Pro W3" pitchFamily="26" charset="-128"/>
                <a:cs typeface="Verdana"/>
              </a:rPr>
              <a:t>Sphere of influence mapping using an airline’s success factors </a:t>
            </a:r>
            <a:endParaRPr lang="en-US" sz="2072" dirty="0">
              <a:solidFill>
                <a:prstClr val="white"/>
              </a:solidFill>
              <a:latin typeface="Calibri"/>
              <a:ea typeface="ヒラギノ角ゴ Pro W3" pitchFamily="26" charset="-128"/>
              <a:cs typeface="Verdana"/>
            </a:endParaRPr>
          </a:p>
        </p:txBody>
      </p:sp>
      <p:sp>
        <p:nvSpPr>
          <p:cNvPr id="33" name="Right Arrow 32"/>
          <p:cNvSpPr/>
          <p:nvPr/>
        </p:nvSpPr>
        <p:spPr>
          <a:xfrm rot="19922529">
            <a:off x="5704140" y="2472409"/>
            <a:ext cx="468970" cy="301811"/>
          </a:xfrm>
          <a:prstGeom prst="right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074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sz="1758" b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4" name="Right Arrow 33"/>
          <p:cNvSpPr/>
          <p:nvPr/>
        </p:nvSpPr>
        <p:spPr>
          <a:xfrm rot="5400000">
            <a:off x="4530467" y="4080747"/>
            <a:ext cx="468970" cy="301809"/>
          </a:xfrm>
          <a:prstGeom prst="rightArrow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074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sz="1758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ight Arrow 34"/>
          <p:cNvSpPr/>
          <p:nvPr/>
        </p:nvSpPr>
        <p:spPr>
          <a:xfrm rot="1962940">
            <a:off x="5703377" y="3520201"/>
            <a:ext cx="500183" cy="282976"/>
          </a:xfrm>
          <a:prstGeom prst="rightArrow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074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sz="1758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ight Arrow 35"/>
          <p:cNvSpPr/>
          <p:nvPr/>
        </p:nvSpPr>
        <p:spPr>
          <a:xfrm rot="9037700">
            <a:off x="3368056" y="3536599"/>
            <a:ext cx="500181" cy="282974"/>
          </a:xfrm>
          <a:prstGeom prst="rightArrow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074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sz="1758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ight Arrow 36"/>
          <p:cNvSpPr/>
          <p:nvPr/>
        </p:nvSpPr>
        <p:spPr>
          <a:xfrm rot="12616198">
            <a:off x="3355274" y="2551844"/>
            <a:ext cx="500181" cy="282974"/>
          </a:xfrm>
          <a:prstGeom prst="rightArrow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074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sz="1758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ight Arrow 37"/>
          <p:cNvSpPr/>
          <p:nvPr/>
        </p:nvSpPr>
        <p:spPr>
          <a:xfrm rot="16200000">
            <a:off x="4489627" y="2128100"/>
            <a:ext cx="500183" cy="282976"/>
          </a:xfrm>
          <a:prstGeom prst="rightArrow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074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sz="1758" b="0">
              <a:solidFill>
                <a:srgbClr val="7030A0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6231" y="3547020"/>
            <a:ext cx="185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defRPr/>
            </a:pPr>
            <a:r>
              <a:rPr lang="en-NZ" sz="2000" dirty="0">
                <a:solidFill>
                  <a:prstClr val="white"/>
                </a:solidFill>
                <a:latin typeface="+mn-lt"/>
                <a:ea typeface="ＭＳ Ｐゴシック" pitchFamily="34" charset="-128"/>
              </a:rPr>
              <a:t>The characteristics of a KPI </a:t>
            </a:r>
            <a:endParaRPr lang="en-GB" sz="2072" dirty="0">
              <a:solidFill>
                <a:prstClr val="white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2396" y="3641582"/>
            <a:ext cx="2277447" cy="73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74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72" dirty="0">
                <a:solidFill>
                  <a:prstClr val="white"/>
                </a:solidFill>
                <a:latin typeface="Calibri"/>
                <a:ea typeface="ＭＳ Ｐゴシック" pitchFamily="34" charset="-128"/>
              </a:rPr>
              <a:t>Overview of the process</a:t>
            </a:r>
            <a:endParaRPr lang="en-GB" sz="2072" dirty="0">
              <a:solidFill>
                <a:prstClr val="white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4092" y="4260933"/>
            <a:ext cx="2206423" cy="168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074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NZ" sz="2072" dirty="0">
                <a:solidFill>
                  <a:prstClr val="white"/>
                </a:solidFill>
                <a:latin typeface="Calibri"/>
                <a:ea typeface="ＭＳ Ｐゴシック" pitchFamily="34" charset="-128"/>
              </a:rPr>
              <a:t>Importance of knowing your organisation’s critical success factors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77963" y="1713297"/>
            <a:ext cx="1957593" cy="1048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74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NZ" sz="2072" dirty="0">
                <a:solidFill>
                  <a:prstClr val="white"/>
                </a:solidFill>
                <a:latin typeface="Calibri"/>
                <a:ea typeface="ＭＳ Ｐゴシック" pitchFamily="34" charset="-128"/>
              </a:rPr>
              <a:t>The four types of performance measures</a:t>
            </a:r>
            <a:endParaRPr lang="en-US" sz="2072" dirty="0">
              <a:solidFill>
                <a:prstClr val="white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692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7160" y="846882"/>
            <a:ext cx="2843213" cy="1968500"/>
          </a:xfrm>
        </p:spPr>
        <p:txBody>
          <a:bodyPr/>
          <a:lstStyle/>
          <a:p>
            <a:pPr>
              <a:defRPr/>
            </a:pPr>
            <a:r>
              <a:rPr lang="en-CA" altLang="en-US" dirty="0"/>
              <a:t>Two groups of two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87817"/>
              </p:ext>
            </p:extLst>
          </p:nvPr>
        </p:nvGraphicFramePr>
        <p:xfrm>
          <a:off x="1784648" y="3645024"/>
          <a:ext cx="7776864" cy="262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6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216"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rgbClr val="000000"/>
                          </a:solidFill>
                        </a:rPr>
                        <a:t>Result Indicators</a:t>
                      </a:r>
                    </a:p>
                  </a:txBody>
                  <a:tcPr marL="83283" marR="83283" marT="41645" marB="41645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200" b="0" dirty="0">
                          <a:solidFill>
                            <a:srgbClr val="000000"/>
                          </a:solidFill>
                        </a:rPr>
                        <a:t>Measures that summarize the collective effort of a wide number of teams. Some I call </a:t>
                      </a:r>
                      <a:r>
                        <a:rPr lang="en-NZ" sz="2200" b="1" dirty="0">
                          <a:solidFill>
                            <a:srgbClr val="000000"/>
                          </a:solidFill>
                        </a:rPr>
                        <a:t>Key Result Indicators.</a:t>
                      </a:r>
                      <a:endParaRPr lang="en-GB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83283" marR="83283" marT="41645" marB="41645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546">
                <a:tc>
                  <a:txBody>
                    <a:bodyPr/>
                    <a:lstStyle/>
                    <a:p>
                      <a:r>
                        <a:rPr lang="en-NZ" sz="2200" b="1" dirty="0">
                          <a:solidFill>
                            <a:srgbClr val="000000"/>
                          </a:solidFill>
                        </a:rPr>
                        <a:t>Performance Indicators</a:t>
                      </a:r>
                    </a:p>
                  </a:txBody>
                  <a:tcPr marL="83283" marR="83283" marT="41645" marB="4164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Measures where the responsibility can be tied down to a team or a cluster of teams who work closely together. Some I call </a:t>
                      </a:r>
                      <a:r>
                        <a:rPr lang="en-GB" sz="2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Key Performance</a:t>
                      </a:r>
                      <a:r>
                        <a:rPr lang="en-GB" sz="2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r>
                        <a:rPr lang="en-GB" sz="2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2200" dirty="0">
                        <a:solidFill>
                          <a:srgbClr val="000000"/>
                        </a:solidFill>
                      </a:endParaRPr>
                    </a:p>
                  </a:txBody>
                  <a:tcPr marL="83283" marR="83283" marT="41645" marB="41645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52C2D7D-711A-46A5-AE23-0DFDD666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840" y="11663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937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462</Words>
  <Application>Microsoft Office PowerPoint</Application>
  <PresentationFormat>A4 Paper (210x297 mm)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Retrospect</vt:lpstr>
      <vt:lpstr>Transform your KPIs</vt:lpstr>
      <vt:lpstr>PowerPoint Presentation</vt:lpstr>
      <vt:lpstr>All measures have a dark side</vt:lpstr>
      <vt:lpstr>Organisations who work with KPIs still have a lack of alignment.  They MEASURE, they REPORT and ACTIONS take place in the wrong direction.</vt:lpstr>
      <vt:lpstr>PowerPoint Presentation</vt:lpstr>
      <vt:lpstr>Stories</vt:lpstr>
      <vt:lpstr>PowerPoint Presentation</vt:lpstr>
      <vt:lpstr>Two groups of two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Winning KPIs Master Class</dc:title>
  <dc:creator>David Parmenter</dc:creator>
  <cp:lastModifiedBy>David Parmenter</cp:lastModifiedBy>
  <cp:revision>76</cp:revision>
  <cp:lastPrinted>2021-11-22T19:52:53Z</cp:lastPrinted>
  <dcterms:created xsi:type="dcterms:W3CDTF">2019-05-22T03:58:29Z</dcterms:created>
  <dcterms:modified xsi:type="dcterms:W3CDTF">2023-02-14T21:51:13Z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504e64-2eb9-4143-98d1-ab3085e5d939_Enabled">
    <vt:lpwstr>true</vt:lpwstr>
  </property>
  <property fmtid="{D5CDD505-2E9C-101B-9397-08002B2CF9AE}" pid="3" name="MSIP_Label_ec504e64-2eb9-4143-98d1-ab3085e5d939_SetDate">
    <vt:lpwstr>2021-11-18T01:48:04Z</vt:lpwstr>
  </property>
  <property fmtid="{D5CDD505-2E9C-101B-9397-08002B2CF9AE}" pid="4" name="MSIP_Label_ec504e64-2eb9-4143-98d1-ab3085e5d939_Method">
    <vt:lpwstr>Standard</vt:lpwstr>
  </property>
  <property fmtid="{D5CDD505-2E9C-101B-9397-08002B2CF9AE}" pid="5" name="MSIP_Label_ec504e64-2eb9-4143-98d1-ab3085e5d939_Name">
    <vt:lpwstr>ec504e64-2eb9-4143-98d1-ab3085e5d939</vt:lpwstr>
  </property>
  <property fmtid="{D5CDD505-2E9C-101B-9397-08002B2CF9AE}" pid="6" name="MSIP_Label_ec504e64-2eb9-4143-98d1-ab3085e5d939_SiteId">
    <vt:lpwstr>cb644580-6519-46f6-a00f-5bac4352068f</vt:lpwstr>
  </property>
  <property fmtid="{D5CDD505-2E9C-101B-9397-08002B2CF9AE}" pid="7" name="MSIP_Label_ec504e64-2eb9-4143-98d1-ab3085e5d939_ActionId">
    <vt:lpwstr>e78f58dd-0c57-42db-84e6-3a48657e9a4e</vt:lpwstr>
  </property>
  <property fmtid="{D5CDD505-2E9C-101B-9397-08002B2CF9AE}" pid="8" name="MSIP_Label_ec504e64-2eb9-4143-98d1-ab3085e5d939_ContentBits">
    <vt:lpwstr>0</vt:lpwstr>
  </property>
</Properties>
</file>